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89"/>
    <p:restoredTop sz="94633"/>
  </p:normalViewPr>
  <p:slideViewPr>
    <p:cSldViewPr snapToGrid="0" snapToObjects="1">
      <p:cViewPr varScale="1">
        <p:scale>
          <a:sx n="124" d="100"/>
          <a:sy n="124" d="100"/>
        </p:scale>
        <p:origin x="48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0B04E-363B-F14C-930C-44E107E35913}" type="datetimeFigureOut">
              <a:rPr lang="en-US" smtClean="0"/>
              <a:t>3/13/23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5758B-B713-9940-9164-0024BBD8DE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543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597" y="2312989"/>
            <a:ext cx="8442617" cy="1116012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City, Date</a:t>
            </a:r>
            <a:endParaRPr lang="en-A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DD62A-8945-3846-92A7-458EBDCE3592}"/>
              </a:ext>
            </a:extLst>
          </p:cNvPr>
          <p:cNvSpPr txBox="1"/>
          <p:nvPr userDrawn="1"/>
        </p:nvSpPr>
        <p:spPr>
          <a:xfrm>
            <a:off x="2892426" y="5368355"/>
            <a:ext cx="8442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0" i="0" dirty="0">
                <a:latin typeface="Nexus Sans Pro" panose="02000503030000020003" pitchFamily="2" charset="77"/>
              </a:rPr>
              <a:t>Presented by: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5C4843-0712-8D47-A39F-200164EB1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</p:spPr>
        <p:txBody>
          <a:bodyPr/>
          <a:lstStyle/>
          <a:p>
            <a:r>
              <a:rPr lang="en-AU" dirty="0"/>
              <a:t>© 2023 Elia International Ltd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5112F74-A6FA-454A-85D0-BD59EE59C1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77513" y="5427154"/>
            <a:ext cx="7200900" cy="31908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348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ogo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597" y="2312989"/>
            <a:ext cx="8442617" cy="1116012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City, Date</a:t>
            </a:r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5C4843-0712-8D47-A39F-200164EB1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</p:spPr>
        <p:txBody>
          <a:bodyPr/>
          <a:lstStyle/>
          <a:p>
            <a:r>
              <a:rPr lang="en-AU" dirty="0"/>
              <a:t>© 2023 Elia International Ltd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5112F74-A6FA-454A-85D0-BD59EE59C1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77513" y="5427154"/>
            <a:ext cx="7200900" cy="31908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5444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sic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600" y="2312980"/>
            <a:ext cx="8442617" cy="345600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text</a:t>
            </a:r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80C9DA-725F-5F43-8CCB-3DC1D3C62A93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ED5188-5273-664B-B0EB-4A260CB5E6FE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325192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stly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9AAA1-2759-1A4A-8637-651911F49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9" y="525401"/>
            <a:ext cx="10944225" cy="647699"/>
          </a:xfrm>
        </p:spPr>
        <p:txBody>
          <a:bodyPr>
            <a:normAutofit/>
          </a:bodyPr>
          <a:lstStyle>
            <a:lvl1pPr>
              <a:defRPr sz="3600">
                <a:solidFill>
                  <a:srgbClr val="1B75B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92B1DE-2728-DD45-BF20-0AFE5EF838F5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AAD3FF-016E-3C41-B754-0A6B51F2D7A5}"/>
              </a:ext>
            </a:extLst>
          </p:cNvPr>
          <p:cNvSpPr/>
          <p:nvPr userDrawn="1"/>
        </p:nvSpPr>
        <p:spPr>
          <a:xfrm>
            <a:off x="0" y="6174995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607EAB4-F3AE-1E45-A11F-2562D21374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7989" y="1435610"/>
            <a:ext cx="10944225" cy="4333367"/>
          </a:xfrm>
        </p:spPr>
        <p:txBody>
          <a:bodyPr/>
          <a:lstStyle>
            <a:lvl2pPr marL="800089" indent="-342900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177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ew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163A2-66F9-5645-89CB-F0D15A24EE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section title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E41AC-922D-1E41-8733-2051844B4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2426" y="2474843"/>
            <a:ext cx="8458201" cy="32941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89FA30-43FA-8A42-A1AF-10EF13E79B3D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078059-78CF-8844-B17A-BDEA640F9851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B6F34E3-1C75-434F-9A98-0A83D56602B4}"/>
              </a:ext>
            </a:extLst>
          </p:cNvPr>
          <p:cNvCxnSpPr/>
          <p:nvPr userDrawn="1"/>
        </p:nvCxnSpPr>
        <p:spPr>
          <a:xfrm>
            <a:off x="2892427" y="2309019"/>
            <a:ext cx="8459787" cy="0"/>
          </a:xfrm>
          <a:prstGeom prst="line">
            <a:avLst/>
          </a:prstGeom>
          <a:ln w="9525">
            <a:solidFill>
              <a:srgbClr val="1B75B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634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/>
          <p:nvPr userDrawn="1"/>
        </p:nvCxnSpPr>
        <p:spPr>
          <a:xfrm>
            <a:off x="40788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/>
          <p:nvPr userDrawn="1"/>
        </p:nvCxnSpPr>
        <p:spPr>
          <a:xfrm>
            <a:off x="8163439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337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12931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12931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635000"/>
            <a:ext cx="4094163" cy="6237288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94164" y="671395"/>
            <a:ext cx="4029139" cy="616443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671396"/>
            <a:ext cx="4029139" cy="616443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</p:spTree>
    <p:extLst>
      <p:ext uri="{BB962C8B-B14F-4D97-AF65-F5344CB8AC3E}">
        <p14:creationId xmlns:p14="http://schemas.microsoft.com/office/powerpoint/2010/main" val="216322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Layout with heading and scal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>
            <a:cxnSpLocks/>
          </p:cNvCxnSpPr>
          <p:nvPr userDrawn="1"/>
        </p:nvCxnSpPr>
        <p:spPr>
          <a:xfrm>
            <a:off x="4078800" y="625475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>
            <a:cxnSpLocks/>
          </p:cNvCxnSpPr>
          <p:nvPr userDrawn="1"/>
        </p:nvCxnSpPr>
        <p:spPr>
          <a:xfrm>
            <a:off x="8163439" y="625475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69153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701092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701093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338610"/>
            <a:ext cx="4094163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13017" y="1338610"/>
            <a:ext cx="4029139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1338610"/>
            <a:ext cx="4029139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A11173-879B-AF41-BAAB-FAFA66F3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-20637"/>
            <a:ext cx="12199939" cy="646113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Table Heading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BF34DCD-40D7-174E-BCF7-759581301F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813" y="6020129"/>
            <a:ext cx="11984943" cy="80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5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Layout with scaling question and scal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>
            <a:cxnSpLocks/>
          </p:cNvCxnSpPr>
          <p:nvPr userDrawn="1"/>
        </p:nvCxnSpPr>
        <p:spPr>
          <a:xfrm>
            <a:off x="4078800" y="625475"/>
            <a:ext cx="0" cy="43678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>
            <a:cxnSpLocks/>
          </p:cNvCxnSpPr>
          <p:nvPr userDrawn="1"/>
        </p:nvCxnSpPr>
        <p:spPr>
          <a:xfrm>
            <a:off x="8163439" y="625475"/>
            <a:ext cx="0" cy="4387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69153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701092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701093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338611"/>
            <a:ext cx="4094163" cy="365470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13017" y="1338610"/>
            <a:ext cx="4029139" cy="3674715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1338611"/>
            <a:ext cx="4029139" cy="365470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A11173-879B-AF41-BAAB-FAFA66F3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-20637"/>
            <a:ext cx="12199939" cy="646113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Table Heading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BF34DCD-40D7-174E-BCF7-759581301F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813" y="6020129"/>
            <a:ext cx="11984943" cy="800107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DA544-497F-434D-B954-103E1E34687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7988" y="5013325"/>
            <a:ext cx="11376025" cy="757237"/>
          </a:xfrm>
        </p:spPr>
        <p:txBody>
          <a:bodyPr anchor="ctr">
            <a:normAutofit/>
          </a:bodyPr>
          <a:lstStyle>
            <a:lvl1pPr marL="0" indent="0">
              <a:buNone/>
              <a:defRPr sz="1200" b="0" i="1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AU" dirty="0"/>
              <a:t>Enter scaling question here</a:t>
            </a:r>
          </a:p>
        </p:txBody>
      </p:sp>
    </p:spTree>
    <p:extLst>
      <p:ext uri="{BB962C8B-B14F-4D97-AF65-F5344CB8AC3E}">
        <p14:creationId xmlns:p14="http://schemas.microsoft.com/office/powerpoint/2010/main" val="3794241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58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edia Placeholder 8">
            <a:extLst>
              <a:ext uri="{FF2B5EF4-FFF2-40B4-BE49-F238E27FC236}">
                <a16:creationId xmlns:a16="http://schemas.microsoft.com/office/drawing/2014/main" id="{8E100375-5F03-5C4C-B048-5BCD2FECF89A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AU" dirty="0"/>
              <a:t>Add video here</a:t>
            </a:r>
          </a:p>
        </p:txBody>
      </p:sp>
    </p:spTree>
    <p:extLst>
      <p:ext uri="{BB962C8B-B14F-4D97-AF65-F5344CB8AC3E}">
        <p14:creationId xmlns:p14="http://schemas.microsoft.com/office/powerpoint/2010/main" val="2138361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AB81EAF-1704-2443-9FA4-1A33376321E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AU" dirty="0"/>
              <a:t>Place picture here</a:t>
            </a:r>
          </a:p>
        </p:txBody>
      </p:sp>
    </p:spTree>
    <p:extLst>
      <p:ext uri="{BB962C8B-B14F-4D97-AF65-F5344CB8AC3E}">
        <p14:creationId xmlns:p14="http://schemas.microsoft.com/office/powerpoint/2010/main" val="2911872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6C7FE-8441-7542-99B5-535B7EEC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2312989"/>
            <a:ext cx="4095467" cy="1009540"/>
          </a:xfrm>
        </p:spPr>
        <p:txBody>
          <a:bodyPr anchor="b"/>
          <a:lstStyle>
            <a:lvl1pPr>
              <a:defRPr sz="3200">
                <a:solidFill>
                  <a:srgbClr val="1B75B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2E8FD4-807B-3D45-99E8-B4239AAB1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78155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320AA-6F59-FA40-A871-0022412998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3429002"/>
            <a:ext cx="4095467" cy="233997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FEAE05-D325-4441-BB30-2A61649E91F8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EA8573-B3A3-9D41-93E4-8160D6F888A0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1572925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Words and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6C7FE-8441-7542-99B5-535B7EECE2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9" y="482656"/>
            <a:ext cx="11376025" cy="504771"/>
          </a:xfrm>
        </p:spPr>
        <p:txBody>
          <a:bodyPr anchor="b">
            <a:normAutofit/>
          </a:bodyPr>
          <a:lstStyle>
            <a:lvl1pPr>
              <a:defRPr sz="2400">
                <a:solidFill>
                  <a:srgbClr val="1B75BC"/>
                </a:solidFill>
              </a:defRPr>
            </a:lvl1pPr>
          </a:lstStyle>
          <a:p>
            <a:r>
              <a:rPr lang="en-US" dirty="0"/>
              <a:t>Click to edit Words And Pictures Title</a:t>
            </a:r>
            <a:endParaRPr lang="en-AU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2E8FD4-807B-3D45-99E8-B4239AAB1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07988" y="2312989"/>
            <a:ext cx="11376024" cy="3455988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320AA-6F59-FA40-A871-00224129989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07989" y="1007590"/>
            <a:ext cx="11376025" cy="130539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dirty="0"/>
              <a:t>Edit Words And Pictures Text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FEAE05-D325-4441-BB30-2A61649E91F8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EA8573-B3A3-9D41-93E4-8160D6F888A0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159155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316560-4793-DC4B-B66B-8EB940B40BF9}"/>
              </a:ext>
            </a:extLst>
          </p:cNvPr>
          <p:cNvSpPr txBox="1"/>
          <p:nvPr userDrawn="1"/>
        </p:nvSpPr>
        <p:spPr>
          <a:xfrm>
            <a:off x="2892426" y="981076"/>
            <a:ext cx="756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600" b="1" i="0" dirty="0">
                <a:solidFill>
                  <a:srgbClr val="F58229"/>
                </a:solidFill>
                <a:latin typeface="Nexus Sans Pro" panose="02000503030000020003" pitchFamily="2" charset="77"/>
              </a:rPr>
              <a:t>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A55A82-756B-9D4C-9B11-F93244AEA1B0}"/>
              </a:ext>
            </a:extLst>
          </p:cNvPr>
          <p:cNvSpPr txBox="1"/>
          <p:nvPr userDrawn="1"/>
        </p:nvSpPr>
        <p:spPr>
          <a:xfrm>
            <a:off x="10469880" y="4974336"/>
            <a:ext cx="882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600" b="1" i="0" dirty="0">
                <a:solidFill>
                  <a:srgbClr val="F58229"/>
                </a:solidFill>
                <a:latin typeface="Nexus Sans Pro" panose="02000503030000020003" pitchFamily="2" charset="77"/>
              </a:rPr>
              <a:t>”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C97482-7E3E-0844-9C0B-E30FFC0E259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48075" y="1536701"/>
            <a:ext cx="6821488" cy="4068763"/>
          </a:xfrm>
        </p:spPr>
        <p:txBody>
          <a:bodyPr/>
          <a:lstStyle>
            <a:lvl1pPr marL="0" indent="0">
              <a:buNone/>
              <a:defRPr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Quote text</a:t>
            </a:r>
          </a:p>
        </p:txBody>
      </p:sp>
    </p:spTree>
    <p:extLst>
      <p:ext uri="{BB962C8B-B14F-4D97-AF65-F5344CB8AC3E}">
        <p14:creationId xmlns:p14="http://schemas.microsoft.com/office/powerpoint/2010/main" val="1495347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rm Matrix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17095-1646-6D4B-A4C7-A25010E929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3527" y="116114"/>
            <a:ext cx="8461375" cy="557961"/>
          </a:xfrm>
        </p:spPr>
        <p:txBody>
          <a:bodyPr>
            <a:noAutofit/>
          </a:bodyPr>
          <a:lstStyle>
            <a:lvl1pPr algn="ctr">
              <a:defRPr sz="3600">
                <a:solidFill>
                  <a:srgbClr val="1B75BC"/>
                </a:solidFill>
              </a:defRPr>
            </a:lvl1pPr>
          </a:lstStyle>
          <a:p>
            <a:r>
              <a:rPr lang="en-US" dirty="0"/>
              <a:t>Signs of Safety Harm Analysis Matrix</a:t>
            </a:r>
            <a:endParaRPr lang="en-A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7F5F812-FB5D-EE4F-BB0E-E978A6F29D91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191588" y="719665"/>
          <a:ext cx="11878495" cy="59423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5699">
                  <a:extLst>
                    <a:ext uri="{9D8B030D-6E8A-4147-A177-3AD203B41FA5}">
                      <a16:colId xmlns:a16="http://schemas.microsoft.com/office/drawing/2014/main" val="4112653702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3033567321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1845247859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89358584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2563414770"/>
                    </a:ext>
                  </a:extLst>
                </a:gridCol>
              </a:tblGrid>
              <a:tr h="582463">
                <a:tc>
                  <a:txBody>
                    <a:bodyPr/>
                    <a:lstStyle/>
                    <a:p>
                      <a:pPr algn="ctr"/>
                      <a:endParaRPr lang="en-AU" sz="1300" b="1" i="0" dirty="0">
                        <a:solidFill>
                          <a:srgbClr val="1B75BC"/>
                        </a:solidFill>
                        <a:latin typeface="Nexus Sans Pro" panose="02000503030000020003" pitchFamily="2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Duration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First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Worst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Last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164344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Behaviour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The dangerous or harm-causing adult behaviour. Can also be a young person’s dangerous behaviour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4389337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Severity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Describes how bad the harmful adult behaviour is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063124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Impact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Describes the physical and emotional impact of the adult behaviours on the child/</a:t>
                      </a:r>
                      <a:r>
                        <a:rPr lang="en-AU" sz="1200" b="0" i="1" dirty="0" err="1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ren</a:t>
                      </a:r>
                      <a:endParaRPr lang="en-AU" sz="1200" b="0" i="1" dirty="0">
                        <a:solidFill>
                          <a:srgbClr val="1B75BC"/>
                        </a:solidFill>
                        <a:latin typeface="Nexus Sans Pro" panose="02000503030000020003" pitchFamily="2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b="0" i="0" dirty="0">
                        <a:latin typeface="Nexus Sans Pro" panose="0200050303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1254977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F99BD6D-C119-9F4D-8295-137758B03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78101" y="1324327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7EA2095-29C6-1C44-A8F4-B758DF87738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78101" y="3116021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B07DE632-4169-C446-87A6-552E071F1EC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86809" y="4898097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A40A59-1339-F845-8270-706BDE8804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9559" y="1333035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918B484D-14C3-8C49-BC65-69A76DAA1E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7361" y="1333035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FE78F91A-0D12-A249-855F-1A644C23F3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18820" y="1324326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254E9448-3FCF-3048-9C12-E807DEA403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60962" y="3118068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3C9BC0F-DA55-AD47-9C45-E30B6087FBB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338765" y="3124348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76415C1-D644-7545-9A92-7A74E66C1B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07860" y="3124729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52347541-1102-0045-8C5B-A4632B21ADF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73321" y="4898096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F04AA9BA-AD35-D84F-B715-4F962E703CE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42209" y="4893550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ABAD6FDA-958F-284E-BFDB-2F77D5A3C61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718820" y="4893549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631B4851-66D1-6B48-855A-8ABECD8A230D}"/>
              </a:ext>
            </a:extLst>
          </p:cNvPr>
          <p:cNvSpPr/>
          <p:nvPr userDrawn="1"/>
        </p:nvSpPr>
        <p:spPr>
          <a:xfrm flipH="1" flipV="1">
            <a:off x="276225" y="730906"/>
            <a:ext cx="2279651" cy="557964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4C7E96-6FF5-F645-BEFB-A390A14813E2}"/>
              </a:ext>
            </a:extLst>
          </p:cNvPr>
          <p:cNvSpPr txBox="1"/>
          <p:nvPr userDrawn="1"/>
        </p:nvSpPr>
        <p:spPr>
          <a:xfrm>
            <a:off x="1751606" y="834395"/>
            <a:ext cx="120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AU" sz="1800" b="1" i="0" dirty="0">
                <a:solidFill>
                  <a:srgbClr val="1B75BC"/>
                </a:solidFill>
                <a:latin typeface="Nexus Sans Pro" panose="02000503030000020003" pitchFamily="2" charset="77"/>
              </a:rPr>
              <a:t>Time</a:t>
            </a:r>
          </a:p>
        </p:txBody>
      </p: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560264DF-2B80-4247-A755-953077050706}"/>
              </a:ext>
            </a:extLst>
          </p:cNvPr>
          <p:cNvSpPr/>
          <p:nvPr userDrawn="1"/>
        </p:nvSpPr>
        <p:spPr>
          <a:xfrm>
            <a:off x="201479" y="734081"/>
            <a:ext cx="2313123" cy="557964"/>
          </a:xfrm>
          <a:prstGeom prst="rtTriangl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268DF09-78C8-E349-8055-8480D2B0ABBB}"/>
              </a:ext>
            </a:extLst>
          </p:cNvPr>
          <p:cNvSpPr txBox="1"/>
          <p:nvPr userDrawn="1"/>
        </p:nvSpPr>
        <p:spPr>
          <a:xfrm>
            <a:off x="201479" y="981075"/>
            <a:ext cx="1550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AU" sz="1600" b="1" i="0" dirty="0">
                <a:solidFill>
                  <a:srgbClr val="1B75BC"/>
                </a:solidFill>
                <a:latin typeface="Nexus Sans Pro" panose="02000503030000020003" pitchFamily="2" charset="77"/>
              </a:rPr>
              <a:t>Action/Impact</a:t>
            </a:r>
          </a:p>
        </p:txBody>
      </p:sp>
    </p:spTree>
    <p:extLst>
      <p:ext uri="{BB962C8B-B14F-4D97-AF65-F5344CB8AC3E}">
        <p14:creationId xmlns:p14="http://schemas.microsoft.com/office/powerpoint/2010/main" val="841811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etwork Matrix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64610-A607-EF41-A4FD-609B8B6EC7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9" y="106648"/>
            <a:ext cx="11376025" cy="540544"/>
          </a:xfrm>
        </p:spPr>
        <p:txBody>
          <a:bodyPr>
            <a:normAutofit/>
          </a:bodyPr>
          <a:lstStyle>
            <a:lvl1pPr algn="ctr">
              <a:defRPr sz="2800" b="1" i="0">
                <a:solidFill>
                  <a:srgbClr val="1B75BC"/>
                </a:solidFill>
                <a:latin typeface="Nexus Sans Pro" panose="02000503030000020003" pitchFamily="2" charset="77"/>
              </a:defRPr>
            </a:lvl1pPr>
          </a:lstStyle>
          <a:p>
            <a:r>
              <a:rPr lang="en-US" dirty="0"/>
              <a:t>Click to edit Network Matrix Title</a:t>
            </a:r>
            <a:endParaRPr lang="en-A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39C0D4-F160-FD41-9EC7-C58FB6B15D67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407988" y="647192"/>
          <a:ext cx="11376024" cy="5866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88012">
                  <a:extLst>
                    <a:ext uri="{9D8B030D-6E8A-4147-A177-3AD203B41FA5}">
                      <a16:colId xmlns:a16="http://schemas.microsoft.com/office/drawing/2014/main" val="2589276898"/>
                    </a:ext>
                  </a:extLst>
                </a:gridCol>
                <a:gridCol w="5688012">
                  <a:extLst>
                    <a:ext uri="{9D8B030D-6E8A-4147-A177-3AD203B41FA5}">
                      <a16:colId xmlns:a16="http://schemas.microsoft.com/office/drawing/2014/main" val="1509519394"/>
                    </a:ext>
                  </a:extLst>
                </a:gridCol>
              </a:tblGrid>
              <a:tr h="474741">
                <a:tc>
                  <a:txBody>
                    <a:bodyPr/>
                    <a:lstStyle/>
                    <a:p>
                      <a:pPr algn="ctr"/>
                      <a:r>
                        <a:rPr lang="en-AU" sz="2400" b="1" i="0" dirty="0">
                          <a:solidFill>
                            <a:srgbClr val="F58229"/>
                          </a:solidFill>
                          <a:latin typeface="Nexus Sans Pro" panose="02000503030000020003" pitchFamily="2" charset="77"/>
                        </a:rPr>
                        <a:t>Negative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b="1" i="0" dirty="0">
                          <a:solidFill>
                            <a:srgbClr val="F58229"/>
                          </a:solidFill>
                          <a:latin typeface="Nexus Sans Pro" panose="02000503030000020003" pitchFamily="2" charset="77"/>
                        </a:rPr>
                        <a:t>Positive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80544931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Past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Past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5068943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Present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Present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6027509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Future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 Sans Pro" panose="02000503030000020003" pitchFamily="2" charset="77"/>
                        </a:rPr>
                        <a:t>Future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31267133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473A7F4-6DD1-ED41-A896-018A01272E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7989" y="14366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0CFD138-1936-EE4A-986D-84A5FE200F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989" y="33052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F95F830-21E5-234D-8BB2-827C3C0B31D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7987" y="5124429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771D4625-E1FB-234C-B20F-57E4B175437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2" y="14366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090B85F-E80A-3D40-8A14-093BC23F9D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96002" y="33052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81C60101-6A56-4440-AAF6-748489B1645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2" y="5124427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 Sans Pro" panose="02000503030000020003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</p:spTree>
    <p:extLst>
      <p:ext uri="{BB962C8B-B14F-4D97-AF65-F5344CB8AC3E}">
        <p14:creationId xmlns:p14="http://schemas.microsoft.com/office/powerpoint/2010/main" val="2070935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 Medi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56B82F3-833F-0549-864E-F8319D0C7627}"/>
              </a:ext>
            </a:extLst>
          </p:cNvPr>
          <p:cNvSpPr txBox="1">
            <a:spLocks/>
          </p:cNvSpPr>
          <p:nvPr userDrawn="1"/>
        </p:nvSpPr>
        <p:spPr>
          <a:xfrm>
            <a:off x="2909599" y="2711881"/>
            <a:ext cx="9037074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b="1" i="0" dirty="0">
                <a:solidFill>
                  <a:srgbClr val="1B75BC"/>
                </a:solidFill>
                <a:latin typeface="Nexus Sans Pro" panose="02000503030000020003" pitchFamily="2" charset="77"/>
              </a:rPr>
              <a:t>Facebook</a:t>
            </a:r>
            <a:br>
              <a:rPr lang="en-US" sz="4400" b="1" i="0" dirty="0">
                <a:latin typeface="Nexus Sans Pro" panose="02000503030000020003" pitchFamily="2" charset="77"/>
              </a:rPr>
            </a:br>
            <a:r>
              <a:rPr lang="en-US" sz="4400" b="1" i="0" dirty="0" err="1">
                <a:solidFill>
                  <a:srgbClr val="F58229"/>
                </a:solidFill>
                <a:latin typeface="Nexus Sans Pro" panose="02000503030000020003" pitchFamily="2" charset="77"/>
              </a:rPr>
              <a:t>www.facebook.com</a:t>
            </a:r>
            <a:r>
              <a:rPr lang="en-US" sz="4400" b="1" i="0" dirty="0">
                <a:solidFill>
                  <a:srgbClr val="F58229"/>
                </a:solidFill>
                <a:latin typeface="Nexus Sans Pro" panose="02000503030000020003" pitchFamily="2" charset="77"/>
              </a:rPr>
              <a:t>/</a:t>
            </a:r>
            <a:r>
              <a:rPr lang="en-US" sz="4400" b="1" i="0" dirty="0" err="1">
                <a:solidFill>
                  <a:srgbClr val="F58229"/>
                </a:solidFill>
                <a:latin typeface="Nexus Sans Pro" panose="02000503030000020003" pitchFamily="2" charset="77"/>
              </a:rPr>
              <a:t>SignsOfSafety</a:t>
            </a:r>
            <a:endParaRPr lang="en-AU" sz="4400" b="1" i="0" dirty="0">
              <a:solidFill>
                <a:srgbClr val="F58229"/>
              </a:solidFill>
              <a:latin typeface="Nexus Sans Pro" panose="02000503030000020003" pitchFamily="2" charset="77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B9C186F-F259-E84F-B842-313C5AF420B6}"/>
              </a:ext>
            </a:extLst>
          </p:cNvPr>
          <p:cNvSpPr txBox="1">
            <a:spLocks/>
          </p:cNvSpPr>
          <p:nvPr userDrawn="1"/>
        </p:nvSpPr>
        <p:spPr>
          <a:xfrm>
            <a:off x="2901852" y="4434426"/>
            <a:ext cx="8442616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b="1" i="0" dirty="0">
                <a:solidFill>
                  <a:srgbClr val="1B75BC"/>
                </a:solidFill>
                <a:latin typeface="Nexus Sans Pro" panose="02000503030000020003" pitchFamily="2" charset="77"/>
              </a:rPr>
              <a:t>Twitter</a:t>
            </a:r>
            <a:br>
              <a:rPr lang="en-US" sz="4400" b="1" i="0" dirty="0">
                <a:latin typeface="Nexus Sans Pro" panose="02000503030000020003" pitchFamily="2" charset="77"/>
              </a:rPr>
            </a:br>
            <a:r>
              <a:rPr lang="en-US" sz="4400" b="1" i="0" dirty="0">
                <a:solidFill>
                  <a:srgbClr val="F58229"/>
                </a:solidFill>
                <a:latin typeface="Nexus Sans Pro" panose="02000503030000020003" pitchFamily="2" charset="77"/>
              </a:rPr>
              <a:t>@</a:t>
            </a:r>
            <a:r>
              <a:rPr lang="en-US" sz="4400" b="1" i="0" dirty="0" err="1">
                <a:solidFill>
                  <a:srgbClr val="F58229"/>
                </a:solidFill>
                <a:latin typeface="Nexus Sans Pro" panose="02000503030000020003" pitchFamily="2" charset="77"/>
              </a:rPr>
              <a:t>signsofsafety</a:t>
            </a:r>
            <a:endParaRPr lang="en-AU" sz="4400" b="1" i="0" dirty="0">
              <a:solidFill>
                <a:srgbClr val="F58229"/>
              </a:solidFill>
              <a:latin typeface="Nexus Sans Pro" panose="02000503030000020003" pitchFamily="2" charset="77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C709E8F-29D5-6E48-8534-054C6B1DE134}"/>
              </a:ext>
            </a:extLst>
          </p:cNvPr>
          <p:cNvSpPr txBox="1">
            <a:spLocks/>
          </p:cNvSpPr>
          <p:nvPr userDrawn="1"/>
        </p:nvSpPr>
        <p:spPr>
          <a:xfrm>
            <a:off x="2905725" y="989337"/>
            <a:ext cx="8442616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b="1" i="0" dirty="0">
                <a:solidFill>
                  <a:srgbClr val="1B75BC"/>
                </a:solidFill>
                <a:latin typeface="Nexus Sans Pro" panose="02000503030000020003" pitchFamily="2" charset="77"/>
              </a:rPr>
              <a:t>Website</a:t>
            </a:r>
            <a:br>
              <a:rPr lang="en-US" sz="4400" b="1" i="0" dirty="0">
                <a:latin typeface="Nexus Sans Pro" panose="02000503030000020003" pitchFamily="2" charset="77"/>
              </a:rPr>
            </a:br>
            <a:r>
              <a:rPr lang="en-US" sz="4400" b="1" i="0" dirty="0" err="1">
                <a:solidFill>
                  <a:srgbClr val="F58229"/>
                </a:solidFill>
                <a:latin typeface="Nexus Sans Pro" panose="02000503030000020003" pitchFamily="2" charset="77"/>
              </a:rPr>
              <a:t>www.signsofsafety.net</a:t>
            </a:r>
            <a:endParaRPr lang="en-AU" sz="4400" b="1" i="0" dirty="0">
              <a:solidFill>
                <a:srgbClr val="F58229"/>
              </a:solidFill>
              <a:latin typeface="Nexus Sans Pro" panose="02000503030000020003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36719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808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nowledge B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3;&#10;&#13;&#10;Description automatically generated">
            <a:extLst>
              <a:ext uri="{FF2B5EF4-FFF2-40B4-BE49-F238E27FC236}">
                <a16:creationId xmlns:a16="http://schemas.microsoft.com/office/drawing/2014/main" id="{3F2DDDF6-CE39-DE4C-85B0-6DC1B70200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685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ssion Critical Roadmap Layout with Anima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81CE326E-E14A-F94A-9FD1-C556C5FF469E}"/>
              </a:ext>
            </a:extLst>
          </p:cNvPr>
          <p:cNvSpPr/>
          <p:nvPr userDrawn="1"/>
        </p:nvSpPr>
        <p:spPr>
          <a:xfrm>
            <a:off x="0" y="243549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0" spc="-67" dirty="0">
                <a:solidFill>
                  <a:schemeClr val="accent2"/>
                </a:solidFill>
                <a:latin typeface="Nexus Sans Pro" panose="02000503030000020003" pitchFamily="2" charset="77"/>
              </a:rPr>
              <a:t>Mission Critical Implementation</a:t>
            </a:r>
            <a:endParaRPr lang="en-US" sz="3200" b="1" i="0" spc="-67" dirty="0">
              <a:latin typeface="Nexus Sans Pro" panose="02000503030000020003" pitchFamily="2" charset="77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C8ED9E-9F6A-0C4A-8833-702C2FE343F8}"/>
              </a:ext>
            </a:extLst>
          </p:cNvPr>
          <p:cNvSpPr/>
          <p:nvPr userDrawn="1"/>
        </p:nvSpPr>
        <p:spPr>
          <a:xfrm>
            <a:off x="0" y="738176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0" i="0" dirty="0">
                <a:solidFill>
                  <a:schemeClr val="accent2"/>
                </a:solidFill>
                <a:latin typeface="Nexus Sans Pro" panose="02000503030000020003" pitchFamily="2" charset="77"/>
              </a:rPr>
              <a:t>A roadmap of 8 key parts</a:t>
            </a:r>
            <a:endParaRPr lang="en-US" sz="2400" b="0" i="0" dirty="0">
              <a:solidFill>
                <a:schemeClr val="tx2"/>
              </a:solidFill>
              <a:latin typeface="Nexus Sans Pro" panose="02000503030000020003" pitchFamily="2" charset="77"/>
            </a:endParaRPr>
          </a:p>
          <a:p>
            <a:pPr algn="ctr"/>
            <a:endParaRPr lang="en-US" sz="2400" b="1" dirty="0">
              <a:solidFill>
                <a:schemeClr val="accent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FD98E52-3E30-5548-BE55-21756CE27CB3}"/>
              </a:ext>
            </a:extLst>
          </p:cNvPr>
          <p:cNvSpPr/>
          <p:nvPr userDrawn="1"/>
        </p:nvSpPr>
        <p:spPr>
          <a:xfrm>
            <a:off x="0" y="5294521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0" dirty="0">
                <a:solidFill>
                  <a:schemeClr val="accent2"/>
                </a:solidFill>
                <a:latin typeface="Nexus Sans Pro" panose="02000503030000020003" pitchFamily="2" charset="77"/>
              </a:rPr>
              <a:t>Implementation involves</a:t>
            </a:r>
            <a:br>
              <a:rPr lang="en-US" sz="2400" b="1" i="0" dirty="0">
                <a:solidFill>
                  <a:schemeClr val="accent2"/>
                </a:solidFill>
                <a:latin typeface="Nexus Sans Pro" panose="02000503030000020003" pitchFamily="2" charset="77"/>
              </a:rPr>
            </a:br>
            <a:r>
              <a:rPr lang="en-US" sz="2400" b="1" i="0" dirty="0">
                <a:solidFill>
                  <a:schemeClr val="accent2"/>
                </a:solidFill>
                <a:latin typeface="Nexus Sans Pro" panose="02000503030000020003" pitchFamily="2" charset="77"/>
              </a:rPr>
              <a:t>cycles of action learning for </a:t>
            </a:r>
          </a:p>
          <a:p>
            <a:pPr algn="ctr"/>
            <a:r>
              <a:rPr lang="en-US" sz="2400" b="1" i="0" dirty="0">
                <a:solidFill>
                  <a:schemeClr val="accent2"/>
                </a:solidFill>
                <a:latin typeface="Nexus Sans Pro" panose="02000503030000020003" pitchFamily="2" charset="77"/>
              </a:rPr>
              <a:t>a learning </a:t>
            </a:r>
            <a:r>
              <a:rPr lang="en-GB" sz="2400" b="1" i="0" dirty="0">
                <a:solidFill>
                  <a:schemeClr val="accent2"/>
                </a:solidFill>
                <a:latin typeface="Nexus Sans Pro" panose="02000503030000020003" pitchFamily="2" charset="77"/>
              </a:rPr>
              <a:t>organisation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45CAA09-61DB-7F46-A726-3E058CCDC6E0}"/>
              </a:ext>
            </a:extLst>
          </p:cNvPr>
          <p:cNvSpPr/>
          <p:nvPr userDrawn="1"/>
        </p:nvSpPr>
        <p:spPr>
          <a:xfrm>
            <a:off x="101678" y="2041662"/>
            <a:ext cx="26125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Signs of Safety </a:t>
            </a:r>
            <a:b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</a:br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learning and methods (Appreciative Inquiry, group supervision, learning cases, practice intensives) in the workplace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BAB6A37-3BD6-6540-BA6A-F867C85D77B2}"/>
              </a:ext>
            </a:extLst>
          </p:cNvPr>
          <p:cNvSpPr/>
          <p:nvPr userDrawn="1"/>
        </p:nvSpPr>
        <p:spPr>
          <a:xfrm>
            <a:off x="852751" y="24963"/>
            <a:ext cx="179582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Core Training and Coaching (basic, advanced, targeted, and learning and development </a:t>
            </a:r>
            <a:b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</a:br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team trajectory)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40A369D-92FC-3E41-801F-BDD3C823F22D}"/>
              </a:ext>
            </a:extLst>
          </p:cNvPr>
          <p:cNvSpPr/>
          <p:nvPr userDrawn="1"/>
        </p:nvSpPr>
        <p:spPr>
          <a:xfrm>
            <a:off x="37087" y="4199580"/>
            <a:ext cx="2612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Aligned QA measuring breadth, depth and impact of practice (providing real time feedback loops)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E6B3F5-1DD2-3B4F-B815-421382FFB588}"/>
              </a:ext>
            </a:extLst>
          </p:cNvPr>
          <p:cNvSpPr/>
          <p:nvPr userDrawn="1"/>
        </p:nvSpPr>
        <p:spPr>
          <a:xfrm>
            <a:off x="37087" y="5759302"/>
            <a:ext cx="2612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Aligning the IT </a:t>
            </a:r>
            <a:b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</a:br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system over the short and long term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B157574-0BA6-6D41-80F9-EDDB9BC4CADB}"/>
              </a:ext>
            </a:extLst>
          </p:cNvPr>
          <p:cNvSpPr/>
          <p:nvPr userDrawn="1"/>
        </p:nvSpPr>
        <p:spPr>
          <a:xfrm>
            <a:off x="9480721" y="1740757"/>
            <a:ext cx="26125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Modelling the Signs of Safety in leadership and connection to practice (working with the leadership development trajectory)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A89FE0C-7F45-0749-BDAF-ED229CD935F6}"/>
              </a:ext>
            </a:extLst>
          </p:cNvPr>
          <p:cNvSpPr/>
          <p:nvPr userDrawn="1"/>
        </p:nvSpPr>
        <p:spPr>
          <a:xfrm>
            <a:off x="9480721" y="4148827"/>
            <a:ext cx="2612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Case management processes, the forms and workflows, matching the Signs of Safety practice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452EDA3-0A60-C64A-BA11-13821FF83C03}"/>
              </a:ext>
            </a:extLst>
          </p:cNvPr>
          <p:cNvSpPr/>
          <p:nvPr userDrawn="1"/>
        </p:nvSpPr>
        <p:spPr>
          <a:xfrm>
            <a:off x="9480721" y="5364969"/>
            <a:ext cx="2612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Partners engaged to understand and work with Signs of Safety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038651B-9F85-6948-BF08-07E55BFC12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97715DB-091E-C544-ABD1-86A85DF579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ADC1B1-B279-9748-8DA2-73484A9C62E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8EA0E84-3F7D-624B-A8E8-B0DADA5F1CF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999BA55-BA3B-4D41-BDDA-E4A57D3A97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9D4CB76-73C8-AA4A-B2A6-AEF25501666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370F8488-B6B9-5E4C-BE73-417224F1ECE4}"/>
              </a:ext>
            </a:extLst>
          </p:cNvPr>
          <p:cNvCxnSpPr/>
          <p:nvPr userDrawn="1"/>
        </p:nvCxnSpPr>
        <p:spPr>
          <a:xfrm>
            <a:off x="2715461" y="1381109"/>
            <a:ext cx="985881" cy="719296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4E0AE7F-4DAE-4E49-99C8-525CBAC5A8EB}"/>
              </a:ext>
            </a:extLst>
          </p:cNvPr>
          <p:cNvCxnSpPr/>
          <p:nvPr userDrawn="1"/>
        </p:nvCxnSpPr>
        <p:spPr>
          <a:xfrm>
            <a:off x="8396132" y="4630896"/>
            <a:ext cx="985883" cy="721217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44E2DC54-F6DE-9C49-8CE2-84974DBBE746}"/>
              </a:ext>
            </a:extLst>
          </p:cNvPr>
          <p:cNvCxnSpPr/>
          <p:nvPr userDrawn="1"/>
        </p:nvCxnSpPr>
        <p:spPr>
          <a:xfrm flipV="1">
            <a:off x="8396132" y="1374594"/>
            <a:ext cx="985883" cy="719325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BBB3609-2D5C-3642-9340-DA4CA2445D4D}"/>
              </a:ext>
            </a:extLst>
          </p:cNvPr>
          <p:cNvCxnSpPr/>
          <p:nvPr userDrawn="1"/>
        </p:nvCxnSpPr>
        <p:spPr>
          <a:xfrm flipV="1">
            <a:off x="2715459" y="4632787"/>
            <a:ext cx="985883" cy="719325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34B7F744-698A-5B40-A641-068B1720302B}"/>
              </a:ext>
            </a:extLst>
          </p:cNvPr>
          <p:cNvSpPr txBox="1"/>
          <p:nvPr userDrawn="1"/>
        </p:nvSpPr>
        <p:spPr>
          <a:xfrm>
            <a:off x="9458906" y="493378"/>
            <a:ext cx="2334085" cy="4103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80990" indent="-380990" defTabSz="1219170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• Clear and explicit</a:t>
            </a:r>
          </a:p>
          <a:p>
            <a:pPr marL="380990" indent="-380990" defTabSz="1219170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commitment to the</a:t>
            </a:r>
          </a:p>
          <a:p>
            <a:pPr marL="380990" indent="-380990" defTabSz="1219170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practice and</a:t>
            </a:r>
          </a:p>
          <a:p>
            <a:pPr marL="380990" indent="-380990" defTabSz="1219170"/>
            <a:r>
              <a:rPr lang="en-US" sz="1600" b="0" i="0" dirty="0">
                <a:solidFill>
                  <a:schemeClr val="tx2"/>
                </a:solidFill>
                <a:latin typeface="Nexus Sans Pro" panose="02000503030000020003" pitchFamily="2" charset="77"/>
              </a:rPr>
              <a:t>implementation</a:t>
            </a:r>
          </a:p>
          <a:p>
            <a:pPr marL="380990" indent="-380990" defTabSz="121917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823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46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afety Planning Roadmap with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663DF562-97CD-2B48-92A9-EF2941922D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39712" y="1489314"/>
            <a:ext cx="1090168" cy="519709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6FA19C7-A452-7A4E-BC3A-05E92BE5CA2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01889" y="1787971"/>
            <a:ext cx="508000" cy="87376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3FD11CF-DB0C-A74C-8537-72CC7E34E8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84184" y="2712388"/>
            <a:ext cx="568960" cy="8636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7121AE7-EC2C-3944-B129-683BCDB077A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124095" y="5295903"/>
            <a:ext cx="538480" cy="94488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3F2BAD4-A035-074D-BBF1-0C186872B567}"/>
              </a:ext>
            </a:extLst>
          </p:cNvPr>
          <p:cNvSpPr txBox="1"/>
          <p:nvPr userDrawn="1"/>
        </p:nvSpPr>
        <p:spPr>
          <a:xfrm>
            <a:off x="3454616" y="1455337"/>
            <a:ext cx="372728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2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Develop Paired Danger Statements and Safety Goals with Matched Safety Scales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Simple language, understandable to family.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686819-9B1E-1044-9592-18CD6B4DFA3C}"/>
              </a:ext>
            </a:extLst>
          </p:cNvPr>
          <p:cNvSpPr txBox="1"/>
          <p:nvPr userDrawn="1"/>
        </p:nvSpPr>
        <p:spPr>
          <a:xfrm>
            <a:off x="8883775" y="1467409"/>
            <a:ext cx="539184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Harm Matrix</a:t>
            </a:r>
          </a:p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Signs of Safety Mapping</a:t>
            </a:r>
          </a:p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My Three Houses or equivalent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26BC8A7-658A-1A41-8553-F66021EF53FA}"/>
              </a:ext>
            </a:extLst>
          </p:cNvPr>
          <p:cNvSpPr txBox="1"/>
          <p:nvPr userDrawn="1"/>
        </p:nvSpPr>
        <p:spPr>
          <a:xfrm>
            <a:off x="3454617" y="2141234"/>
            <a:ext cx="449411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3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Identify everything constructive in direct parenting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ED731F7-0123-F14F-87B8-57BD4596C78F}"/>
              </a:ext>
            </a:extLst>
          </p:cNvPr>
          <p:cNvSpPr txBox="1"/>
          <p:nvPr userDrawn="1"/>
        </p:nvSpPr>
        <p:spPr>
          <a:xfrm>
            <a:off x="3454618" y="2457799"/>
            <a:ext cx="44571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4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Develop Professional bottom-line requirements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6663938-9793-4C4C-B726-46DA562005AF}"/>
              </a:ext>
            </a:extLst>
          </p:cNvPr>
          <p:cNvSpPr txBox="1"/>
          <p:nvPr userDrawn="1"/>
        </p:nvSpPr>
        <p:spPr>
          <a:xfrm>
            <a:off x="3454618" y="2774366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5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Develop Professional trajectory including timeline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99901F2-AA11-364F-94F0-B0212F66C9AA}"/>
              </a:ext>
            </a:extLst>
          </p:cNvPr>
          <p:cNvSpPr txBox="1"/>
          <p:nvPr userDrawn="1"/>
        </p:nvSpPr>
        <p:spPr>
          <a:xfrm>
            <a:off x="3454617" y="3090931"/>
            <a:ext cx="324012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6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Build vision of process for family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9523A61-D98C-B74A-80AA-1C1D2B93B1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65171" y="2127157"/>
            <a:ext cx="2247120" cy="3464772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DE31B120-EC42-F342-A336-D17081ADC2AC}"/>
              </a:ext>
            </a:extLst>
          </p:cNvPr>
          <p:cNvSpPr txBox="1"/>
          <p:nvPr userDrawn="1"/>
        </p:nvSpPr>
        <p:spPr>
          <a:xfrm>
            <a:off x="7079168" y="1030288"/>
            <a:ext cx="226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3"/>
                </a:solidFill>
                <a:latin typeface="DIN 2014 Bold" panose="020B0504020202020204" pitchFamily="34" charset="77"/>
                <a:ea typeface="DIN 2014 Bold" panose="020B0504020202020204" pitchFamily="34" charset="77"/>
              </a:rPr>
              <a:t>Ongoing</a:t>
            </a:r>
          </a:p>
          <a:p>
            <a:pPr algn="ctr"/>
            <a:r>
              <a:rPr lang="en-US" sz="1400" b="1" dirty="0">
                <a:solidFill>
                  <a:schemeClr val="accent3"/>
                </a:solidFill>
                <a:latin typeface="DIN 2014 Bold" panose="020B0504020202020204" pitchFamily="34" charset="77"/>
                <a:ea typeface="DIN 2014 Bold" panose="020B0504020202020204" pitchFamily="34" charset="77"/>
              </a:rPr>
              <a:t>Processes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F06F006E-37B7-0241-9A3D-32775EBA335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058264" y="3665368"/>
            <a:ext cx="396240" cy="54864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3082D845-3A0A-224D-99BD-8E20F296B345}"/>
              </a:ext>
            </a:extLst>
          </p:cNvPr>
          <p:cNvSpPr txBox="1"/>
          <p:nvPr userDrawn="1"/>
        </p:nvSpPr>
        <p:spPr>
          <a:xfrm>
            <a:off x="3454617" y="3407498"/>
            <a:ext cx="319063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7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Build informed network with family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053AE46-6556-CF46-82BB-F3E7FA5E1A1A}"/>
              </a:ext>
            </a:extLst>
          </p:cNvPr>
          <p:cNvSpPr txBox="1"/>
          <p:nvPr userDrawn="1"/>
        </p:nvSpPr>
        <p:spPr>
          <a:xfrm>
            <a:off x="8883775" y="3406689"/>
            <a:ext cx="5391847" cy="269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1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Family Safety Circles, Network-finding Matrix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117C19C-4565-EC44-9EBC-109FAE26054B}"/>
              </a:ext>
            </a:extLst>
          </p:cNvPr>
          <p:cNvSpPr txBox="1"/>
          <p:nvPr userDrawn="1"/>
        </p:nvSpPr>
        <p:spPr>
          <a:xfrm>
            <a:off x="3454617" y="3724063"/>
            <a:ext cx="44571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8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Create explanation for children (and everyone else)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D4A32D8-9CDB-274B-B0C0-E18AB8CE6516}"/>
              </a:ext>
            </a:extLst>
          </p:cNvPr>
          <p:cNvSpPr txBox="1"/>
          <p:nvPr userDrawn="1"/>
        </p:nvSpPr>
        <p:spPr>
          <a:xfrm>
            <a:off x="3454617" y="4040630"/>
            <a:ext cx="4457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9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Build Safety Plan with parents and network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Successive process where family </a:t>
            </a:r>
            <a:r>
              <a:rPr lang="en-US" sz="11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demonstrates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over time they can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make children safe, regular review — honouring success and </a:t>
            </a:r>
          </a:p>
          <a:p>
            <a:pPr marL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utilising struggles. All participants should rate safety at each</a:t>
            </a:r>
            <a:b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</a:b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meeting using the safety scales.</a:t>
            </a:r>
          </a:p>
          <a:p>
            <a:pPr indent="227008"/>
            <a:endParaRPr lang="en-US" sz="1100" dirty="0">
              <a:latin typeface="DIN 2014" panose="020B0504020202020204" pitchFamily="34" charset="77"/>
              <a:ea typeface="DIN 2014" panose="020B0504020202020204" pitchFamily="34" charset="77"/>
            </a:endParaRP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Need to dig into critical issues — dynamics, triggers and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stressful times that make abuse/neglect more likely. The family </a:t>
            </a:r>
          </a:p>
          <a:p>
            <a:pPr indent="227008"/>
            <a:r>
              <a:rPr lang="en-US" sz="11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must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either come up with or fully own all rules. ‘Denial’ issues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must be dealt with throughout.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C2EF4A3-1F72-6B40-BD09-DF67A1BA000E}"/>
              </a:ext>
            </a:extLst>
          </p:cNvPr>
          <p:cNvSpPr txBox="1"/>
          <p:nvPr userDrawn="1"/>
        </p:nvSpPr>
        <p:spPr>
          <a:xfrm>
            <a:off x="8883775" y="3734904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Words and Pictures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074005B-B897-7645-A709-6699F2DA81A6}"/>
              </a:ext>
            </a:extLst>
          </p:cNvPr>
          <p:cNvSpPr txBox="1"/>
          <p:nvPr userDrawn="1"/>
        </p:nvSpPr>
        <p:spPr>
          <a:xfrm>
            <a:off x="8883775" y="4048468"/>
            <a:ext cx="539184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Regular Review Meetings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Family and network must be given the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opportunity to fail so they can demonstrate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success, usually through an 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increasing process of contact. Professionals must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be mindful of the risk and manage this together </a:t>
            </a:r>
            <a:b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</a:b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with the family.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62DC217-0B32-FC45-8A55-E3281D48F140}"/>
              </a:ext>
            </a:extLst>
          </p:cNvPr>
          <p:cNvSpPr txBox="1"/>
          <p:nvPr userDrawn="1"/>
        </p:nvSpPr>
        <p:spPr>
          <a:xfrm>
            <a:off x="3454616" y="6197255"/>
            <a:ext cx="407763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1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Monitoring by Professionals and network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0113B37-28C3-2848-BDAE-8E8A3D5FB759}"/>
              </a:ext>
            </a:extLst>
          </p:cNvPr>
          <p:cNvSpPr txBox="1"/>
          <p:nvPr userDrawn="1"/>
        </p:nvSpPr>
        <p:spPr>
          <a:xfrm>
            <a:off x="3454616" y="5880689"/>
            <a:ext cx="244828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0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Involve child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8D7E644-79B7-E240-B0D0-4F8BC2AFB6FF}"/>
              </a:ext>
            </a:extLst>
          </p:cNvPr>
          <p:cNvSpPr txBox="1"/>
          <p:nvPr userDrawn="1"/>
        </p:nvSpPr>
        <p:spPr>
          <a:xfrm>
            <a:off x="8883775" y="5875830"/>
            <a:ext cx="5391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Safety Journal, Safety Object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Practice Rehearsals of Rules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D20AFB6-B4F0-3049-96B3-D5150A7D7AAE}"/>
              </a:ext>
            </a:extLst>
          </p:cNvPr>
          <p:cNvSpPr txBox="1"/>
          <p:nvPr userDrawn="1"/>
        </p:nvSpPr>
        <p:spPr>
          <a:xfrm>
            <a:off x="3454616" y="6513826"/>
            <a:ext cx="361782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2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Create final child-centred Safety Plan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C5D01B6-8AA8-9B49-909D-10E3355165C1}"/>
              </a:ext>
            </a:extLst>
          </p:cNvPr>
          <p:cNvSpPr txBox="1"/>
          <p:nvPr userDrawn="1"/>
        </p:nvSpPr>
        <p:spPr>
          <a:xfrm>
            <a:off x="8883775" y="6507417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Child-focused Safety Plan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8B8154F-1ED1-9A45-8F2F-870EB410D1B6}"/>
              </a:ext>
            </a:extLst>
          </p:cNvPr>
          <p:cNvSpPr/>
          <p:nvPr userDrawn="1"/>
        </p:nvSpPr>
        <p:spPr>
          <a:xfrm>
            <a:off x="0" y="2"/>
            <a:ext cx="12192000" cy="4769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 sz="1351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B31B592-F648-F945-B1E1-7A6611356DE3}"/>
              </a:ext>
            </a:extLst>
          </p:cNvPr>
          <p:cNvSpPr/>
          <p:nvPr userDrawn="1"/>
        </p:nvSpPr>
        <p:spPr>
          <a:xfrm>
            <a:off x="0" y="477306"/>
            <a:ext cx="12192000" cy="4702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F9F44FB-3B38-3447-8252-5B1C99500656}"/>
              </a:ext>
            </a:extLst>
          </p:cNvPr>
          <p:cNvSpPr txBox="1"/>
          <p:nvPr userDrawn="1"/>
        </p:nvSpPr>
        <p:spPr>
          <a:xfrm>
            <a:off x="2527652" y="46416"/>
            <a:ext cx="7125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DIN 2014 Bold" panose="020B0504020202020204" pitchFamily="34" charset="77"/>
                <a:ea typeface="DIN 2014 Bold" panose="020B0504020202020204" pitchFamily="34" charset="77"/>
              </a:rPr>
              <a:t>SAFETY PLANNING ROADMAP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C2C0C9D-8489-6843-9624-A97F9150CAA6}"/>
              </a:ext>
            </a:extLst>
          </p:cNvPr>
          <p:cNvSpPr txBox="1"/>
          <p:nvPr userDrawn="1"/>
        </p:nvSpPr>
        <p:spPr>
          <a:xfrm>
            <a:off x="937535" y="575570"/>
            <a:ext cx="1454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WHAT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4979B85-C441-5148-A45E-8A70FAB27FBD}"/>
              </a:ext>
            </a:extLst>
          </p:cNvPr>
          <p:cNvSpPr txBox="1"/>
          <p:nvPr userDrawn="1"/>
        </p:nvSpPr>
        <p:spPr>
          <a:xfrm>
            <a:off x="5381923" y="458661"/>
            <a:ext cx="14541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HOW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(STEPS)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DAF3459-CCF5-5D4F-884C-0D2D92EBF16C}"/>
              </a:ext>
            </a:extLst>
          </p:cNvPr>
          <p:cNvSpPr txBox="1"/>
          <p:nvPr userDrawn="1"/>
        </p:nvSpPr>
        <p:spPr>
          <a:xfrm>
            <a:off x="9802235" y="448837"/>
            <a:ext cx="14541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TOOLS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(METHODS)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03F10E-641A-484D-B191-67BADF1CE46D}"/>
              </a:ext>
            </a:extLst>
          </p:cNvPr>
          <p:cNvSpPr txBox="1"/>
          <p:nvPr userDrawn="1"/>
        </p:nvSpPr>
        <p:spPr>
          <a:xfrm>
            <a:off x="303113" y="1132920"/>
            <a:ext cx="27510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DANGER STATEMENTS</a:t>
            </a:r>
          </a:p>
          <a:p>
            <a:pPr algn="ctr"/>
            <a:r>
              <a:rPr lang="en-US" sz="11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What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Children’s Services is worried will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happen to the child if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nothing changes (the problem that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has to be solved)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B241E68-05D6-B849-A690-933599FB6BF5}"/>
              </a:ext>
            </a:extLst>
          </p:cNvPr>
          <p:cNvSpPr txBox="1"/>
          <p:nvPr userDrawn="1"/>
        </p:nvSpPr>
        <p:spPr>
          <a:xfrm>
            <a:off x="195807" y="5713879"/>
            <a:ext cx="3026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SAFETY GOALS</a:t>
            </a:r>
          </a:p>
          <a:p>
            <a:pPr algn="ctr"/>
            <a:r>
              <a:rPr lang="en-US" sz="1100" b="1" dirty="0">
                <a:latin typeface="DIN 2014 Bold" panose="020B0504020202020204" pitchFamily="34" charset="77"/>
                <a:ea typeface="DIN 2014 Bold" panose="020B0504020202020204" pitchFamily="34" charset="77"/>
              </a:rPr>
              <a:t>What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Children’s Services needs to see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to know the child is safe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and they can close the case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(not services)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9BDB9C2-65F2-7F42-B9E8-C8299F861BE8}"/>
              </a:ext>
            </a:extLst>
          </p:cNvPr>
          <p:cNvSpPr txBox="1"/>
          <p:nvPr userDrawn="1"/>
        </p:nvSpPr>
        <p:spPr>
          <a:xfrm>
            <a:off x="3454617" y="1138770"/>
            <a:ext cx="315997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/>
            </a:pPr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Preparations with Professionals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0E604A33-5B78-6241-9E9C-938F4A72A70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970651" y="4248503"/>
            <a:ext cx="640080" cy="95504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33618106-DD36-784C-AA09-126115C170BD}"/>
              </a:ext>
            </a:extLst>
          </p:cNvPr>
          <p:cNvCxnSpPr>
            <a:cxnSpLocks/>
          </p:cNvCxnSpPr>
          <p:nvPr userDrawn="1"/>
        </p:nvCxnSpPr>
        <p:spPr>
          <a:xfrm>
            <a:off x="3393512" y="947568"/>
            <a:ext cx="0" cy="591043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64BFADBF-0794-7F46-9FF1-00DB6D15DA73}"/>
              </a:ext>
            </a:extLst>
          </p:cNvPr>
          <p:cNvCxnSpPr>
            <a:cxnSpLocks/>
          </p:cNvCxnSpPr>
          <p:nvPr userDrawn="1"/>
        </p:nvCxnSpPr>
        <p:spPr>
          <a:xfrm>
            <a:off x="8796497" y="928763"/>
            <a:ext cx="0" cy="591043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3FE3ADC8-0B65-F143-AFD0-5D6776AF8A87}"/>
              </a:ext>
            </a:extLst>
          </p:cNvPr>
          <p:cNvSpPr txBox="1"/>
          <p:nvPr userDrawn="1"/>
        </p:nvSpPr>
        <p:spPr>
          <a:xfrm>
            <a:off x="8883775" y="2779411"/>
            <a:ext cx="539184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Signs of Safety Trajectory &amp; Timeline</a:t>
            </a:r>
          </a:p>
          <a:p>
            <a:r>
              <a:rPr lang="en-US" sz="1300" b="1" spc="51" dirty="0">
                <a:latin typeface="DIN 2014 Bold" panose="020B0504020202020204" pitchFamily="34" charset="77"/>
                <a:ea typeface="DIN 2014 Bold" panose="020B0504020202020204" pitchFamily="34" charset="77"/>
              </a:rPr>
              <a:t>Safety Journal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76AC2EA-1CC5-CA41-8185-43D1E8DAECD1}"/>
              </a:ext>
            </a:extLst>
          </p:cNvPr>
          <p:cNvSpPr txBox="1"/>
          <p:nvPr userDrawn="1"/>
        </p:nvSpPr>
        <p:spPr>
          <a:xfrm>
            <a:off x="-307928" y="6659373"/>
            <a:ext cx="40233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DIN 2014 Narrow Light" panose="020B0406020202020204" pitchFamily="34" charset="77"/>
                <a:ea typeface="DIN 2014 Narrow Light" panose="020B0406020202020204" pitchFamily="34" charset="77"/>
              </a:rPr>
              <a:t>© 2019 Resolutions Consultancy</a:t>
            </a:r>
          </a:p>
        </p:txBody>
      </p:sp>
    </p:spTree>
    <p:extLst>
      <p:ext uri="{BB962C8B-B14F-4D97-AF65-F5344CB8AC3E}">
        <p14:creationId xmlns:p14="http://schemas.microsoft.com/office/powerpoint/2010/main" val="9536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7" grpId="0"/>
      <p:bldP spid="71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7F1B4-8FA5-AF4A-B29F-E02207E45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983457"/>
            <a:ext cx="84582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1C4C7-9784-1D42-82EE-1BE2DADD6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95600" y="2334778"/>
            <a:ext cx="8458201" cy="3434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4A4DFB-0EF4-0B46-858A-AB518469F436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3F2571-187F-9D4C-8603-19BE467D412F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07DB4-4FDB-C949-A234-6885801C28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bg1"/>
                </a:solidFill>
                <a:latin typeface="Nexus Sans Pro" panose="02000503030000020003" pitchFamily="2" charset="77"/>
              </a:defRPr>
            </a:lvl1pPr>
          </a:lstStyle>
          <a:p>
            <a:r>
              <a:rPr lang="en-AU" dirty="0"/>
              <a:t>© 2019 Elia International Ltd</a:t>
            </a:r>
          </a:p>
        </p:txBody>
      </p:sp>
      <p:pic>
        <p:nvPicPr>
          <p:cNvPr id="10" name="Picture 9" descr="A close up of a logo&#13;&#10;&#13;&#10;Description automatically generated">
            <a:extLst>
              <a:ext uri="{FF2B5EF4-FFF2-40B4-BE49-F238E27FC236}">
                <a16:creationId xmlns:a16="http://schemas.microsoft.com/office/drawing/2014/main" id="{14B098D7-FF88-684C-896F-56D6B944D850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407989" y="681038"/>
            <a:ext cx="2143631" cy="149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04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81" r:id="rId19"/>
    <p:sldLayoutId id="2147483680" r:id="rId20"/>
  </p:sldLayoutIdLst>
  <p:hf sldNum="0"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Nexus Sans Pro" panose="02000503030000020003" pitchFamily="2" charset="77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3884">
          <p15:clr>
            <a:srgbClr val="F26B43"/>
          </p15:clr>
        </p15:guide>
        <p15:guide id="4" orient="horz" pos="211">
          <p15:clr>
            <a:srgbClr val="F26B43"/>
          </p15:clr>
        </p15:guide>
        <p15:guide id="5" pos="7423">
          <p15:clr>
            <a:srgbClr val="F26B43"/>
          </p15:clr>
        </p15:guide>
        <p15:guide id="6" pos="257">
          <p15:clr>
            <a:srgbClr val="F26B43"/>
          </p15:clr>
        </p15:guide>
        <p15:guide id="7" pos="1822">
          <p15:clr>
            <a:srgbClr val="F26B43"/>
          </p15:clr>
        </p15:guide>
        <p15:guide id="8" pos="7151">
          <p15:clr>
            <a:srgbClr val="F26B43"/>
          </p15:clr>
        </p15:guide>
        <p15:guide id="9" orient="horz" pos="3635">
          <p15:clr>
            <a:srgbClr val="F26B43"/>
          </p15:clr>
        </p15:guide>
        <p15:guide id="10" orient="horz" pos="1457">
          <p15:clr>
            <a:srgbClr val="F26B43"/>
          </p15:clr>
        </p15:guide>
        <p15:guide id="11" orient="horz" pos="61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425BC-0697-DB4E-9FA6-1F3BFA1A13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Trash House Example </a:t>
            </a:r>
            <a:br>
              <a:rPr lang="en-AU" dirty="0"/>
            </a:br>
            <a:r>
              <a:rPr lang="en-AU" dirty="0"/>
              <a:t>with 5 year old ‘Calvin’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996121-E7BB-A942-80E8-2146557220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My Three Houses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B08D69-1B3A-6642-9530-00E978021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/>
              <a:t>© 2023 Elia International Ltd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8092-BD26-694F-91C2-F537CB17B4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AU" dirty="0"/>
              <a:t>Theo </a:t>
            </a:r>
            <a:r>
              <a:rPr lang="en-AU" dirty="0" err="1"/>
              <a:t>Klooster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15404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A874F-3221-C74C-B3F8-7E8E31062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613" y="2516189"/>
            <a:ext cx="3430587" cy="1009540"/>
          </a:xfrm>
        </p:spPr>
        <p:txBody>
          <a:bodyPr>
            <a:normAutofit fontScale="90000"/>
          </a:bodyPr>
          <a:lstStyle/>
          <a:p>
            <a:r>
              <a:rPr lang="en-AU" dirty="0"/>
              <a:t>Theo </a:t>
            </a:r>
            <a:r>
              <a:rPr lang="en-AU" dirty="0" err="1"/>
              <a:t>Klooster</a:t>
            </a:r>
            <a:r>
              <a:rPr lang="en-AU" dirty="0"/>
              <a:t>, Bureau </a:t>
            </a:r>
            <a:r>
              <a:rPr lang="en-AU" dirty="0" err="1"/>
              <a:t>Jeugdzorg</a:t>
            </a:r>
            <a:r>
              <a:rPr lang="en-AU" dirty="0"/>
              <a:t> Drenthe, Netherlands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E4B7F8-AFC1-6E49-8634-24CA59C7196B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5" name="Picture 24" descr="Drenthe hr team.jpg">
            <a:extLst>
              <a:ext uri="{FF2B5EF4-FFF2-40B4-BE49-F238E27FC236}">
                <a16:creationId xmlns:a16="http://schemas.microsoft.com/office/drawing/2014/main" id="{49FDE9C2-6E21-6344-BBC4-CEF6BD72F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1013671"/>
            <a:ext cx="8347635" cy="4913773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72A8B987-1D80-704A-8F58-0365B1EAC08D}"/>
              </a:ext>
            </a:extLst>
          </p:cNvPr>
          <p:cNvSpPr/>
          <p:nvPr/>
        </p:nvSpPr>
        <p:spPr>
          <a:xfrm>
            <a:off x="5438365" y="1002076"/>
            <a:ext cx="1224136" cy="1224136"/>
          </a:xfrm>
          <a:prstGeom prst="ellipse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87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House of Worries: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Mum stays in bed sleeping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Calvin could not get in </a:t>
            </a:r>
            <a:r>
              <a:rPr lang="en-GB" sz="2400" b="1" dirty="0">
                <a:solidFill>
                  <a:srgbClr val="000090"/>
                </a:solidFill>
                <a:cs typeface="Calibri"/>
              </a:rPr>
              <a:t>through</a:t>
            </a: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 the front door, because Mum was in bed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Mum is hospitalised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Many boxes in the house making little room available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Sometimes no clean clothes (cat hair and dust on them)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The freezer contains too much food</a:t>
            </a:r>
            <a:endParaRPr lang="en-AU" sz="2400" b="1" dirty="0">
              <a:latin typeface="Nexus Sans Pro" panose="02000503030000020003" pitchFamily="2" charset="77"/>
            </a:endParaRPr>
          </a:p>
        </p:txBody>
      </p:sp>
      <p:pic>
        <p:nvPicPr>
          <p:cNvPr id="5" name="Picture 3" descr="IMG_0003">
            <a:extLst>
              <a:ext uri="{FF2B5EF4-FFF2-40B4-BE49-F238E27FC236}">
                <a16:creationId xmlns:a16="http://schemas.microsoft.com/office/drawing/2014/main" id="{1420A44C-EC1B-8242-8B1C-9A9CF7C8C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966" y="688356"/>
            <a:ext cx="4369934" cy="5104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4170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House of Worries: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Calvin says he is eating too many pancakes and </a:t>
            </a:r>
            <a:r>
              <a:rPr lang="en-GB" sz="2400" b="1" dirty="0" err="1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french</a:t>
            </a: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 fries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Garbage bins are always too full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No fresh air in the house. Calvin says it smells of cat droppings; no nice smells around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Calvin lacks his own bed and cuddle toys</a:t>
            </a:r>
          </a:p>
        </p:txBody>
      </p:sp>
      <p:pic>
        <p:nvPicPr>
          <p:cNvPr id="5" name="Picture 3" descr="IMG_0003">
            <a:extLst>
              <a:ext uri="{FF2B5EF4-FFF2-40B4-BE49-F238E27FC236}">
                <a16:creationId xmlns:a16="http://schemas.microsoft.com/office/drawing/2014/main" id="{1420A44C-EC1B-8242-8B1C-9A9CF7C8C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966" y="688356"/>
            <a:ext cx="4369934" cy="5104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0654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House of Good Things: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His cuddle toys are nice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Calvin has friends to play with outside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Calvin likes to play Monopoly, cards with his Mum, watching TV. The cards Calvin bought with his own money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The computer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latin typeface="Nexus Sans Pro" panose="02000503030000020003" pitchFamily="2" charset="77"/>
                <a:cs typeface="Calibri"/>
              </a:rPr>
              <a:t>Shopping with his Mum</a:t>
            </a:r>
          </a:p>
        </p:txBody>
      </p:sp>
      <p:pic>
        <p:nvPicPr>
          <p:cNvPr id="6" name="Picture 5" descr="IMG_0002">
            <a:extLst>
              <a:ext uri="{FF2B5EF4-FFF2-40B4-BE49-F238E27FC236}">
                <a16:creationId xmlns:a16="http://schemas.microsoft.com/office/drawing/2014/main" id="{BB5FE7A0-E88B-4743-90FA-E2EA7AD5B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463" y="647700"/>
            <a:ext cx="4142186" cy="515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682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House of Good Things: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His own bed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GB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To have his own key for the front door, so that he can get into the house by himself </a:t>
            </a:r>
            <a:r>
              <a:rPr lang="en-GB" sz="2400" b="1" u="sng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 </a:t>
            </a:r>
          </a:p>
        </p:txBody>
      </p:sp>
      <p:pic>
        <p:nvPicPr>
          <p:cNvPr id="6" name="Picture 5" descr="IMG_0002">
            <a:extLst>
              <a:ext uri="{FF2B5EF4-FFF2-40B4-BE49-F238E27FC236}">
                <a16:creationId xmlns:a16="http://schemas.microsoft.com/office/drawing/2014/main" id="{BB5FE7A0-E88B-4743-90FA-E2EA7AD5B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463" y="647700"/>
            <a:ext cx="4142186" cy="515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8369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House of Dreams: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Living at home with Mum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Internet on the computer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A tidy house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Clean clothes for Mum and himself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To live with </a:t>
            </a:r>
            <a:r>
              <a:rPr lang="en-AU" sz="2400" b="1" dirty="0" err="1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Guerny</a:t>
            </a: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, the cat (his friend)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Calibri"/>
              </a:rPr>
              <a:t>Mum making the house tidy</a:t>
            </a:r>
          </a:p>
        </p:txBody>
      </p:sp>
      <p:pic>
        <p:nvPicPr>
          <p:cNvPr id="5" name="Picture 22" descr="IMG_0001">
            <a:extLst>
              <a:ext uri="{FF2B5EF4-FFF2-40B4-BE49-F238E27FC236}">
                <a16:creationId xmlns:a16="http://schemas.microsoft.com/office/drawing/2014/main" id="{9295F5E1-88DC-0A43-A69E-84D432638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30" y="647272"/>
            <a:ext cx="4367777" cy="513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739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0CF56C-91D2-7840-9BB3-630E05BB4F5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16003-FBB5-684B-B454-AEC961BBC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965200"/>
            <a:ext cx="4095467" cy="480377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House of Dreams: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More litter trays for the cats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Extra freezer to put all the food in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Calvin wants to visit Mum in the hospital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Mum should not be in bed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AU" sz="2400" b="1" dirty="0">
                <a:solidFill>
                  <a:srgbClr val="000090"/>
                </a:solidFill>
                <a:ea typeface="Nexus Sans Pro" panose="02000503030000020003" pitchFamily="2" charset="77"/>
                <a:cs typeface="Aharoni" panose="020F0502020204030204" pitchFamily="34" charset="0"/>
              </a:rPr>
              <a:t>Fresh air and a nice smell in the house</a:t>
            </a:r>
          </a:p>
        </p:txBody>
      </p:sp>
      <p:pic>
        <p:nvPicPr>
          <p:cNvPr id="5" name="Picture 22" descr="IMG_0001">
            <a:extLst>
              <a:ext uri="{FF2B5EF4-FFF2-40B4-BE49-F238E27FC236}">
                <a16:creationId xmlns:a16="http://schemas.microsoft.com/office/drawing/2014/main" id="{9295F5E1-88DC-0A43-A69E-84D432638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30" y="647272"/>
            <a:ext cx="4367777" cy="513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127044"/>
      </p:ext>
    </p:extLst>
  </p:cSld>
  <p:clrMapOvr>
    <a:masterClrMapping/>
  </p:clrMapOvr>
</p:sld>
</file>

<file path=ppt/theme/theme1.xml><?xml version="1.0" encoding="utf-8"?>
<a:theme xmlns:a="http://schemas.openxmlformats.org/drawingml/2006/main" name="Master Slide">
  <a:themeElements>
    <a:clrScheme name="Signs of Safet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A74BC"/>
      </a:accent1>
      <a:accent2>
        <a:srgbClr val="F48228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000" b="1" dirty="0" smtClean="0">
            <a:solidFill>
              <a:schemeClr val="tx1">
                <a:lumMod val="85000"/>
                <a:lumOff val="15000"/>
              </a:schemeClr>
            </a:solidFill>
            <a:latin typeface="NexusSans-Regular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igns of Safety PowerPoint Template EN v1.3 - May 2019" id="{50477988-5711-F646-A1BE-A4278D430434}" vid="{372E4003-237F-9D48-A7C9-0E576E6C63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 Slide</Template>
  <TotalTime>21</TotalTime>
  <Words>283</Words>
  <Application>Microsoft Macintosh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DIN 2014</vt:lpstr>
      <vt:lpstr>DIN 2014 Bold</vt:lpstr>
      <vt:lpstr>DIN 2014 Narrow Light</vt:lpstr>
      <vt:lpstr>Nexus Sans Pro</vt:lpstr>
      <vt:lpstr>Master Slide</vt:lpstr>
      <vt:lpstr>Trash House Example  with 5 year old ‘Calvin’</vt:lpstr>
      <vt:lpstr>Theo Klooster, Bureau Jeugdzorg Drenthe, Netherlands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Trash House Example  with 5 year old ‘Calvin’</dc:title>
  <dc:creator>Microsoft Office User</dc:creator>
  <cp:lastModifiedBy>Kirsten Richardson</cp:lastModifiedBy>
  <cp:revision>3</cp:revision>
  <dcterms:created xsi:type="dcterms:W3CDTF">2019-06-17T02:07:35Z</dcterms:created>
  <dcterms:modified xsi:type="dcterms:W3CDTF">2023-03-13T04:21:37Z</dcterms:modified>
</cp:coreProperties>
</file>